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8" r:id="rId7"/>
    <p:sldId id="262" r:id="rId8"/>
    <p:sldId id="271" r:id="rId9"/>
    <p:sldId id="286" r:id="rId10"/>
    <p:sldId id="287" r:id="rId11"/>
    <p:sldId id="272" r:id="rId12"/>
    <p:sldId id="263" r:id="rId13"/>
    <p:sldId id="265" r:id="rId14"/>
    <p:sldId id="261" r:id="rId15"/>
    <p:sldId id="277" r:id="rId16"/>
    <p:sldId id="281" r:id="rId17"/>
    <p:sldId id="282" r:id="rId18"/>
    <p:sldId id="283" r:id="rId19"/>
    <p:sldId id="285" r:id="rId20"/>
    <p:sldId id="289" r:id="rId21"/>
    <p:sldId id="273" r:id="rId22"/>
    <p:sldId id="290" r:id="rId23"/>
    <p:sldId id="293" r:id="rId24"/>
    <p:sldId id="280" r:id="rId25"/>
    <p:sldId id="264" r:id="rId26"/>
    <p:sldId id="292" r:id="rId27"/>
    <p:sldId id="294" r:id="rId28"/>
    <p:sldId id="279" r:id="rId29"/>
  </p:sldIdLst>
  <p:sldSz cx="18288000" cy="10287000"/>
  <p:notesSz cx="6858000" cy="9144000"/>
  <p:embeddedFontLst>
    <p:embeddedFont>
      <p:font typeface="A Day Without Sun Text Bold" panose="020B0604020202020204" charset="0"/>
      <p:regular r:id="rId31"/>
    </p:embeddedFont>
    <p:embeddedFont>
      <p:font typeface="Ballpoint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mic Sans MS" panose="030F0702030302020204" pitchFamily="66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Dekko" panose="020B0604020202020204" charset="0"/>
      <p:regular r:id="rId45"/>
    </p:embeddedFont>
    <p:embeddedFont>
      <p:font typeface="Itim" panose="020B0604020202020204" charset="-34"/>
      <p:regular r:id="rId46"/>
    </p:embeddedFont>
    <p:embeddedFont>
      <p:font typeface="Libre Franklin" pitchFamily="2" charset="0"/>
      <p:regular r:id="rId47"/>
      <p:bold r:id="rId48"/>
      <p:italic r:id="rId49"/>
      <p:boldItalic r:id="rId50"/>
    </p:embeddedFont>
    <p:embeddedFont>
      <p:font typeface="Nunito" pitchFamily="2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081" autoAdjust="0"/>
  </p:normalViewPr>
  <p:slideViewPr>
    <p:cSldViewPr>
      <p:cViewPr varScale="1">
        <p:scale>
          <a:sx n="45" d="100"/>
          <a:sy n="45" d="100"/>
        </p:scale>
        <p:origin x="90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7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5D0e_L6a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1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5D0e_L6a8?feature=oembed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hyperlink" Target="https://www.youtube.com/watch?v=iH5D0e_L6a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298996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49669-A500-E574-FE10-62F6105B75B9}"/>
              </a:ext>
            </a:extLst>
          </p:cNvPr>
          <p:cNvSpPr/>
          <p:nvPr/>
        </p:nvSpPr>
        <p:spPr>
          <a:xfrm>
            <a:off x="5998163" y="4059407"/>
            <a:ext cx="6291671" cy="2959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spc="-288" dirty="0">
                <a:solidFill>
                  <a:srgbClr val="000000"/>
                </a:solidFill>
                <a:latin typeface="A Day Without Sun Text Bold"/>
              </a:rPr>
              <a:t>Basics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916172" y="902434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DACBF-9A38-C32E-0E41-AD2FBE1522B9}"/>
              </a:ext>
            </a:extLst>
          </p:cNvPr>
          <p:cNvSpPr/>
          <p:nvPr/>
        </p:nvSpPr>
        <p:spPr>
          <a:xfrm>
            <a:off x="914400" y="2324100"/>
            <a:ext cx="12420600" cy="5867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32-bit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32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4 GB of RAM or physical memory ideally, it can access more than 4 GB of RAM also. </a:t>
            </a:r>
            <a:br>
              <a:rPr lang="ar-EG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</a:br>
            <a:br>
              <a:rPr lang="en-US" sz="2800" dirty="0"/>
            </a:b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64-bit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64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actually 18-Quintillion bytes of RAM. In short, any amount of memory greater than 4 GB can be easily handled by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251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>
                  <a:solidFill>
                    <a:srgbClr val="000000"/>
                  </a:solidFill>
                  <a:latin typeface="Dekko"/>
                </a:rPr>
                <a:t>JavaScript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48697"/>
              </p:ext>
            </p:extLst>
          </p:nvPr>
        </p:nvGraphicFramePr>
        <p:xfrm>
          <a:off x="495298" y="361265"/>
          <a:ext cx="17297403" cy="516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073189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 level (Assembly)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090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562043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what is different between high level languages ?</a:t>
            </a:r>
          </a:p>
        </p:txBody>
      </p:sp>
    </p:spTree>
    <p:extLst>
      <p:ext uri="{BB962C8B-B14F-4D97-AF65-F5344CB8AC3E}">
        <p14:creationId xmlns:p14="http://schemas.microsoft.com/office/powerpoint/2010/main" val="3327059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FDC2A-9FE7-AF53-6BBC-728C14F4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384" y="-886"/>
            <a:ext cx="3330416" cy="10287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D53847-5302-E04C-5E5C-3C3833A88E4D}"/>
              </a:ext>
            </a:extLst>
          </p:cNvPr>
          <p:cNvSpPr/>
          <p:nvPr/>
        </p:nvSpPr>
        <p:spPr>
          <a:xfrm>
            <a:off x="1089184" y="762000"/>
            <a:ext cx="12649200" cy="876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In brief expression there is two main types of high level languages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Scripting languages (interpreted)</a:t>
            </a:r>
            <a:br>
              <a:rPr lang="en-US" sz="2800" b="1" dirty="0"/>
            </a:br>
            <a:r>
              <a:rPr lang="en-US" sz="2800" dirty="0"/>
              <a:t>    </a:t>
            </a:r>
            <a:r>
              <a:rPr lang="en-AU" altLang="ar-EG" sz="2800" dirty="0"/>
              <a:t>sets of instructions that automate tasks that would otherwise be performed manually by a human.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Compiled languages 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AU" altLang="ar-EG" sz="2800" dirty="0"/>
              <a:t>need to be compiled before running and instruct the computer to perform tasks/calculations, including how to perform them (although if you're using a high-level language the low level instructions are hidden in the syntax).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687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see two codes in compiled and interpreted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F34D2-28C9-344E-FADF-CDC3D2BE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" r="47208" b="68921"/>
          <a:stretch/>
        </p:blipFill>
        <p:spPr>
          <a:xfrm>
            <a:off x="823938" y="1943100"/>
            <a:ext cx="7945924" cy="3463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73CD1-AA80-39F6-90C5-3CA92E40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"/>
          <a:stretch/>
        </p:blipFill>
        <p:spPr>
          <a:xfrm>
            <a:off x="786724" y="5481378"/>
            <a:ext cx="7983138" cy="434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2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know lets see the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E795F-93B1-734E-BA7A-E47DCD75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13"/>
          <a:stretch/>
        </p:blipFill>
        <p:spPr>
          <a:xfrm>
            <a:off x="345558" y="2019135"/>
            <a:ext cx="11353800" cy="410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11B87-D5B2-DF1F-DA5F-092E9D8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6591300"/>
            <a:ext cx="11323259" cy="29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95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25B8BD-4821-10F8-3A36-B52F3BEDA743}"/>
              </a:ext>
            </a:extLst>
          </p:cNvPr>
          <p:cNvSpPr/>
          <p:nvPr/>
        </p:nvSpPr>
        <p:spPr>
          <a:xfrm>
            <a:off x="929268" y="1485900"/>
            <a:ext cx="8229600" cy="3657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4800" dirty="0"/>
              <a:t>Did you think how does the computer know that this is application or image or any thing else ?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7C9A-9EED-2D9C-0E21-4E42AA358CAE}"/>
              </a:ext>
            </a:extLst>
          </p:cNvPr>
          <p:cNvSpPr/>
          <p:nvPr/>
        </p:nvSpPr>
        <p:spPr>
          <a:xfrm>
            <a:off x="936702" y="6210300"/>
            <a:ext cx="8214732" cy="25908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By its extension</a:t>
            </a:r>
          </a:p>
        </p:txBody>
      </p:sp>
    </p:spTree>
    <p:extLst>
      <p:ext uri="{BB962C8B-B14F-4D97-AF65-F5344CB8AC3E}">
        <p14:creationId xmlns:p14="http://schemas.microsoft.com/office/powerpoint/2010/main" val="1862046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6392A1-0374-DFD5-CD15-57078C84E887}"/>
              </a:ext>
            </a:extLst>
          </p:cNvPr>
          <p:cNvSpPr/>
          <p:nvPr/>
        </p:nvSpPr>
        <p:spPr>
          <a:xfrm>
            <a:off x="1447800" y="571500"/>
            <a:ext cx="15392400" cy="2667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you should know about any programming language at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BC85C-1D01-0B17-FE06-0FCF32022EEF}"/>
              </a:ext>
            </a:extLst>
          </p:cNvPr>
          <p:cNvSpPr/>
          <p:nvPr/>
        </p:nvSpPr>
        <p:spPr>
          <a:xfrm>
            <a:off x="1447800" y="3619501"/>
            <a:ext cx="8001000" cy="472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Structure of program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Syntax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Variables / Constants &amp; </a:t>
            </a:r>
            <a:r>
              <a:rPr lang="en-US" sz="4000" b="1" dirty="0">
                <a:solidFill>
                  <a:schemeClr val="tx1"/>
                </a:solidFill>
              </a:rPr>
              <a:t>datatypes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Conditional Statements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Loops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Arrays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Functions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9F58E-781A-0641-85A4-23D04533E603}"/>
              </a:ext>
            </a:extLst>
          </p:cNvPr>
          <p:cNvCxnSpPr>
            <a:cxnSpLocks/>
          </p:cNvCxnSpPr>
          <p:nvPr/>
        </p:nvCxnSpPr>
        <p:spPr>
          <a:xfrm>
            <a:off x="1447800" y="3238500"/>
            <a:ext cx="1539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890B09A-0CC2-5FE4-388F-1312FCE38EBD}"/>
              </a:ext>
            </a:extLst>
          </p:cNvPr>
          <p:cNvSpPr/>
          <p:nvPr/>
        </p:nvSpPr>
        <p:spPr>
          <a:xfrm>
            <a:off x="6781800" y="4914900"/>
            <a:ext cx="2362200" cy="9906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30D39-38A3-9738-507A-A58E122EFD6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9144000" y="5410200"/>
            <a:ext cx="2667000" cy="5715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4D26C5E-0FDC-FE61-5918-2D0EF0A6D7C2}"/>
              </a:ext>
            </a:extLst>
          </p:cNvPr>
          <p:cNvSpPr/>
          <p:nvPr/>
        </p:nvSpPr>
        <p:spPr>
          <a:xfrm>
            <a:off x="11811000" y="3886205"/>
            <a:ext cx="2971800" cy="4190991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Int</a:t>
            </a:r>
          </a:p>
          <a:p>
            <a:pPr algn="ctr"/>
            <a:r>
              <a:rPr lang="en-US" sz="4000" dirty="0"/>
              <a:t>Float</a:t>
            </a:r>
          </a:p>
          <a:p>
            <a:pPr algn="ctr"/>
            <a:r>
              <a:rPr lang="en-US" sz="4000" dirty="0"/>
              <a:t>bool</a:t>
            </a:r>
          </a:p>
          <a:p>
            <a:pPr algn="ctr"/>
            <a:r>
              <a:rPr lang="en-US" sz="4000" dirty="0"/>
              <a:t>Char</a:t>
            </a:r>
          </a:p>
          <a:p>
            <a:pPr algn="ctr"/>
            <a:r>
              <a:rPr lang="en-US" sz="4000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2688648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CCA1F-E03B-E573-8FE4-A53E0931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" t="1075" r="1" b="1"/>
          <a:stretch/>
        </p:blipFill>
        <p:spPr>
          <a:xfrm>
            <a:off x="269623" y="2019300"/>
            <a:ext cx="17713577" cy="80195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7D7CC6-9521-2D89-6ABE-EFEFD80DC0B8}"/>
              </a:ext>
            </a:extLst>
          </p:cNvPr>
          <p:cNvSpPr/>
          <p:nvPr/>
        </p:nvSpPr>
        <p:spPr>
          <a:xfrm>
            <a:off x="4648200" y="342900"/>
            <a:ext cx="8686800" cy="114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this code and till me what did you figure out</a:t>
            </a:r>
          </a:p>
        </p:txBody>
      </p:sp>
    </p:spTree>
    <p:extLst>
      <p:ext uri="{BB962C8B-B14F-4D97-AF65-F5344CB8AC3E}">
        <p14:creationId xmlns:p14="http://schemas.microsoft.com/office/powerpoint/2010/main" val="79170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054758-3E0D-D114-E9EC-8AE49614212E}"/>
              </a:ext>
            </a:extLst>
          </p:cNvPr>
          <p:cNvSpPr/>
          <p:nvPr/>
        </p:nvSpPr>
        <p:spPr>
          <a:xfrm>
            <a:off x="5231420" y="105440"/>
            <a:ext cx="7825159" cy="1629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Example on (CPP)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C8AA5-4574-541D-8774-20D7803E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t="1632" b="-1"/>
          <a:stretch/>
        </p:blipFill>
        <p:spPr>
          <a:xfrm>
            <a:off x="4800600" y="2170814"/>
            <a:ext cx="13201548" cy="4197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DCD22-AA3A-69D2-E391-636A6C25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6" y="2171700"/>
            <a:ext cx="3590925" cy="7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5D4274-AB5A-31D8-DC9E-9C8EA8FE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09" y="6515100"/>
            <a:ext cx="12657710" cy="36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0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17866" y="5143500"/>
            <a:ext cx="6164918" cy="203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Create a triangle with stars (*) for 7 layers with two ways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1 on CPP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61649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character and number and prints a number of pyramids with this number and each consists of the same character you entered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</a:t>
            </a:r>
            <a:r>
              <a:rPr lang="ar-EG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2</a:t>
            </a: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8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5C224-5F40-FC40-C5FC-037D2791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"/>
          <a:stretch/>
        </p:blipFill>
        <p:spPr>
          <a:xfrm>
            <a:off x="0" y="4430"/>
            <a:ext cx="182755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8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91" y="333052"/>
            <a:ext cx="8723094" cy="130119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000826" y="1634247"/>
            <a:ext cx="122863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the end I hope you understood  all I said contact on :</a:t>
            </a:r>
            <a:endParaRPr lang="ar-EG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C84FE-77AF-5DBE-6485-C7F99518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0" y="3634103"/>
            <a:ext cx="5018650" cy="501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88BA3-EC31-9EAA-4AD5-CD1D9307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634103"/>
            <a:ext cx="5018650" cy="50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24400" y="2071742"/>
            <a:ext cx="9932773" cy="1649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select programming language ?</a:t>
            </a:r>
          </a:p>
        </p:txBody>
      </p:sp>
    </p:spTree>
    <p:extLst>
      <p:ext uri="{BB962C8B-B14F-4D97-AF65-F5344CB8AC3E}">
        <p14:creationId xmlns:p14="http://schemas.microsoft.com/office/powerpoint/2010/main" val="2934340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533400" y="94062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5" name="Online Media 4" title="Windows 32-bit vs 64-bit | Speed Test">
            <a:hlinkClick r:id="" action="ppaction://media"/>
            <a:extLst>
              <a:ext uri="{FF2B5EF4-FFF2-40B4-BE49-F238E27FC236}">
                <a16:creationId xmlns:a16="http://schemas.microsoft.com/office/drawing/2014/main" id="{E764AF88-62C8-1BCC-4793-F0803759C0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33400" y="1727791"/>
            <a:ext cx="12677522" cy="716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43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293" row="1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544</Words>
  <Application>Microsoft Office PowerPoint</Application>
  <PresentationFormat>Custom</PresentationFormat>
  <Paragraphs>103</Paragraphs>
  <Slides>28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Ballpoint</vt:lpstr>
      <vt:lpstr>Libre Franklin</vt:lpstr>
      <vt:lpstr>Nunito</vt:lpstr>
      <vt:lpstr>Itim</vt:lpstr>
      <vt:lpstr>Dekko</vt:lpstr>
      <vt:lpstr>Calibri</vt:lpstr>
      <vt:lpstr>Wingdings</vt:lpstr>
      <vt:lpstr>Comic Sans MS</vt:lpstr>
      <vt:lpstr>Arial</vt:lpstr>
      <vt:lpstr>A Day Without Sun Text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36</cp:revision>
  <dcterms:created xsi:type="dcterms:W3CDTF">2006-08-16T00:00:00Z</dcterms:created>
  <dcterms:modified xsi:type="dcterms:W3CDTF">2023-10-27T22:18:38Z</dcterms:modified>
  <dc:identifier>DAFxjj4cpLU</dc:identifier>
</cp:coreProperties>
</file>